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9" r:id="rId1"/>
  </p:sldMasterIdLst>
  <p:notesMasterIdLst>
    <p:notesMasterId r:id="rId13"/>
  </p:notesMasterIdLst>
  <p:sldIdLst>
    <p:sldId id="256" r:id="rId2"/>
    <p:sldId id="257" r:id="rId3"/>
    <p:sldId id="269" r:id="rId4"/>
    <p:sldId id="272" r:id="rId5"/>
    <p:sldId id="260" r:id="rId6"/>
    <p:sldId id="262" r:id="rId7"/>
    <p:sldId id="261" r:id="rId8"/>
    <p:sldId id="263" r:id="rId9"/>
    <p:sldId id="270" r:id="rId10"/>
    <p:sldId id="258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98B"/>
    <a:srgbClr val="FC8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41"/>
    <p:restoredTop sz="94662"/>
  </p:normalViewPr>
  <p:slideViewPr>
    <p:cSldViewPr snapToGrid="0">
      <p:cViewPr varScale="1">
        <p:scale>
          <a:sx n="153" d="100"/>
          <a:sy n="153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1CE6C-7675-9C49-9FA4-5F6C1401520D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CB1A6-5176-FC4C-B0BF-45563D126E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024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57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722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4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426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675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51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295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4772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98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92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196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8FC47-484B-CC45-9CF9-6A3B9BF83812}" type="datetimeFigureOut">
              <a:rPr lang="nl-NL" smtClean="0"/>
              <a:t>24-09-2024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B6E0E-E5E7-8F49-BB52-A0D277B15F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283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022610DE-F62B-D16E-6B28-6346E481C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60"/>
          <a:stretch/>
        </p:blipFill>
        <p:spPr>
          <a:xfrm>
            <a:off x="-1" y="1880171"/>
            <a:ext cx="7788421" cy="4977829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A297FB73-A58C-2E38-1D26-AAACF8E053EE}"/>
              </a:ext>
            </a:extLst>
          </p:cNvPr>
          <p:cNvSpPr/>
          <p:nvPr/>
        </p:nvSpPr>
        <p:spPr>
          <a:xfrm>
            <a:off x="6096000" y="491728"/>
            <a:ext cx="2400728" cy="6366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F6D2D7-75B1-E8D4-BB23-FFB6E1B52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1728"/>
            <a:ext cx="12192000" cy="887712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accent2"/>
                </a:solidFill>
              </a:rPr>
              <a:t>Automatische detectie van Aziatische hoornaar</a:t>
            </a:r>
          </a:p>
        </p:txBody>
      </p:sp>
      <p:sp>
        <p:nvSpPr>
          <p:cNvPr id="14" name="Pijl links 13">
            <a:extLst>
              <a:ext uri="{FF2B5EF4-FFF2-40B4-BE49-F238E27FC236}">
                <a16:creationId xmlns:a16="http://schemas.microsoft.com/office/drawing/2014/main" id="{8BCE5FB9-0BCE-7A08-34BE-F73F480C244E}"/>
              </a:ext>
            </a:extLst>
          </p:cNvPr>
          <p:cNvSpPr/>
          <p:nvPr/>
        </p:nvSpPr>
        <p:spPr>
          <a:xfrm flipH="1">
            <a:off x="5184815" y="2120433"/>
            <a:ext cx="6623826" cy="4497304"/>
          </a:xfrm>
          <a:prstGeom prst="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NL" sz="3200" dirty="0">
                <a:solidFill>
                  <a:srgbClr val="BBC0C5"/>
                </a:solidFill>
                <a:latin typeface="??"/>
              </a:rPr>
              <a:t>		 </a:t>
            </a:r>
            <a:r>
              <a:rPr lang="nl-NL" sz="3200" i="0" dirty="0">
                <a:solidFill>
                  <a:srgbClr val="BBC0C5"/>
                </a:solidFill>
                <a:effectLst/>
                <a:latin typeface="??"/>
              </a:rPr>
              <a:t>3000+ foto’s</a:t>
            </a:r>
          </a:p>
          <a:p>
            <a:pPr algn="l"/>
            <a:r>
              <a:rPr lang="nl-NL" sz="3200" dirty="0">
                <a:solidFill>
                  <a:srgbClr val="BBC0C5"/>
                </a:solidFill>
                <a:latin typeface="??"/>
              </a:rPr>
              <a:t>		 </a:t>
            </a:r>
            <a:r>
              <a:rPr lang="nl-NL" sz="3200" i="0" dirty="0">
                <a:solidFill>
                  <a:srgbClr val="BBC0C5"/>
                </a:solidFill>
                <a:effectLst/>
                <a:latin typeface="??"/>
              </a:rPr>
              <a:t>annotatie in CVAT</a:t>
            </a:r>
          </a:p>
          <a:p>
            <a:pPr algn="l"/>
            <a:r>
              <a:rPr lang="nl-NL" sz="3200" dirty="0">
                <a:solidFill>
                  <a:srgbClr val="BBC0C5"/>
                </a:solidFill>
                <a:latin typeface="??"/>
              </a:rPr>
              <a:t>		 yolov10 model</a:t>
            </a:r>
          </a:p>
          <a:p>
            <a:pPr algn="l"/>
            <a:r>
              <a:rPr lang="nl-NL" sz="3200" dirty="0">
                <a:solidFill>
                  <a:srgbClr val="BBC0C5"/>
                </a:solidFill>
                <a:latin typeface="??"/>
              </a:rPr>
              <a:t>		 </a:t>
            </a:r>
            <a:r>
              <a:rPr lang="nl-NL" sz="3200" dirty="0" err="1">
                <a:solidFill>
                  <a:srgbClr val="BBC0C5"/>
                </a:solidFill>
                <a:latin typeface="??"/>
              </a:rPr>
              <a:t>raspberry</a:t>
            </a:r>
            <a:r>
              <a:rPr lang="nl-NL" sz="3200" dirty="0">
                <a:solidFill>
                  <a:srgbClr val="BBC0C5"/>
                </a:solidFill>
                <a:latin typeface="??"/>
              </a:rPr>
              <a:t> pi 4 8gb</a:t>
            </a:r>
          </a:p>
        </p:txBody>
      </p:sp>
    </p:spTree>
    <p:extLst>
      <p:ext uri="{BB962C8B-B14F-4D97-AF65-F5344CB8AC3E}">
        <p14:creationId xmlns:p14="http://schemas.microsoft.com/office/powerpoint/2010/main" val="66679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20E4A-CEC3-4F13-7AB2-495FAD67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Optimaliseren:</a:t>
            </a:r>
            <a:br>
              <a:rPr lang="nl-NL" dirty="0">
                <a:solidFill>
                  <a:schemeClr val="accent2"/>
                </a:solidFill>
              </a:rPr>
            </a:br>
            <a:r>
              <a:rPr lang="nl-NL" dirty="0">
                <a:solidFill>
                  <a:schemeClr val="accent2"/>
                </a:solidFill>
              </a:rPr>
              <a:t>drempelwaarden – insecten – toepassingen 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8826E7E-8015-3D3A-E6F7-D326B18C5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180" y="1825625"/>
            <a:ext cx="7969639" cy="4351338"/>
          </a:xfrm>
        </p:spPr>
      </p:pic>
    </p:spTree>
    <p:extLst>
      <p:ext uri="{BB962C8B-B14F-4D97-AF65-F5344CB8AC3E}">
        <p14:creationId xmlns:p14="http://schemas.microsoft.com/office/powerpoint/2010/main" val="264974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5BA9-DEBC-00B7-736F-64F64875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accent2"/>
                </a:solidFill>
              </a:rPr>
              <a:t>Meer info op:</a:t>
            </a:r>
            <a:br>
              <a:rPr lang="nl-NL" dirty="0">
                <a:solidFill>
                  <a:schemeClr val="accent2"/>
                </a:solidFill>
              </a:rPr>
            </a:br>
            <a:r>
              <a:rPr lang="nl-NL" dirty="0" err="1">
                <a:solidFill>
                  <a:schemeClr val="accent2"/>
                </a:solidFill>
              </a:rPr>
              <a:t>https</a:t>
            </a:r>
            <a:r>
              <a:rPr lang="nl-NL" dirty="0">
                <a:solidFill>
                  <a:schemeClr val="accent2"/>
                </a:solidFill>
              </a:rPr>
              <a:t>://</a:t>
            </a:r>
            <a:r>
              <a:rPr lang="nl-NL" dirty="0" err="1">
                <a:solidFill>
                  <a:schemeClr val="accent2"/>
                </a:solidFill>
              </a:rPr>
              <a:t>github.com</a:t>
            </a:r>
            <a:r>
              <a:rPr lang="nl-NL" dirty="0">
                <a:solidFill>
                  <a:schemeClr val="accent2"/>
                </a:solidFill>
              </a:rPr>
              <a:t>/</a:t>
            </a:r>
            <a:r>
              <a:rPr lang="nl-NL" dirty="0" err="1">
                <a:solidFill>
                  <a:schemeClr val="accent2"/>
                </a:solidFill>
              </a:rPr>
              <a:t>vespCV</a:t>
            </a:r>
            <a:endParaRPr lang="nl-NL" dirty="0">
              <a:solidFill>
                <a:schemeClr val="accent2"/>
              </a:solidFill>
            </a:endParaRPr>
          </a:p>
        </p:txBody>
      </p:sp>
      <p:pic>
        <p:nvPicPr>
          <p:cNvPr id="13" name="Tijdelijke aanduiding voor inhoud 4">
            <a:extLst>
              <a:ext uri="{FF2B5EF4-FFF2-40B4-BE49-F238E27FC236}">
                <a16:creationId xmlns:a16="http://schemas.microsoft.com/office/drawing/2014/main" id="{B818EE00-4AB4-859F-F26E-F63E05514F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880"/>
          <a:stretch/>
        </p:blipFill>
        <p:spPr>
          <a:xfrm>
            <a:off x="6299563" y="1690688"/>
            <a:ext cx="4878720" cy="4802187"/>
          </a:xfrm>
          <a:prstGeom prst="rect">
            <a:avLst/>
          </a:prstGeom>
        </p:spPr>
      </p:pic>
      <p:pic>
        <p:nvPicPr>
          <p:cNvPr id="3" name="Tijdelijke aanduiding voor inhoud 4">
            <a:extLst>
              <a:ext uri="{FF2B5EF4-FFF2-40B4-BE49-F238E27FC236}">
                <a16:creationId xmlns:a16="http://schemas.microsoft.com/office/drawing/2014/main" id="{6EA847E7-8800-3D89-E1B3-ED967BBE7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726" y="1699015"/>
            <a:ext cx="5340837" cy="4785534"/>
          </a:xfrm>
        </p:spPr>
      </p:pic>
    </p:spTree>
    <p:extLst>
      <p:ext uri="{BB962C8B-B14F-4D97-AF65-F5344CB8AC3E}">
        <p14:creationId xmlns:p14="http://schemas.microsoft.com/office/powerpoint/2010/main" val="315886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C8198-29C1-E519-646C-16424166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Detector-opstelling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531CEA2-05C6-50B6-AC36-562F9347F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6" name="Pijl links 5">
            <a:extLst>
              <a:ext uri="{FF2B5EF4-FFF2-40B4-BE49-F238E27FC236}">
                <a16:creationId xmlns:a16="http://schemas.microsoft.com/office/drawing/2014/main" id="{604E37C8-2209-EA6E-3FB9-C21D7D7D7BD9}"/>
              </a:ext>
            </a:extLst>
          </p:cNvPr>
          <p:cNvSpPr/>
          <p:nvPr/>
        </p:nvSpPr>
        <p:spPr>
          <a:xfrm flipH="1">
            <a:off x="6857996" y="3219991"/>
            <a:ext cx="4495804" cy="864181"/>
          </a:xfrm>
          <a:prstGeom prst="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400" dirty="0"/>
              <a:t>“</a:t>
            </a:r>
            <a:r>
              <a:rPr lang="nl-NL" sz="2400" dirty="0" err="1"/>
              <a:t>Wiekpot</a:t>
            </a:r>
            <a:r>
              <a:rPr lang="nl-NL" sz="2400" dirty="0"/>
              <a:t>”</a:t>
            </a:r>
          </a:p>
        </p:txBody>
      </p:sp>
      <p:sp>
        <p:nvSpPr>
          <p:cNvPr id="7" name="Pijl links 6">
            <a:extLst>
              <a:ext uri="{FF2B5EF4-FFF2-40B4-BE49-F238E27FC236}">
                <a16:creationId xmlns:a16="http://schemas.microsoft.com/office/drawing/2014/main" id="{5A469D57-A0F0-9CE5-4784-416FB6FCB694}"/>
              </a:ext>
            </a:extLst>
          </p:cNvPr>
          <p:cNvSpPr/>
          <p:nvPr/>
        </p:nvSpPr>
        <p:spPr>
          <a:xfrm>
            <a:off x="838200" y="2564819"/>
            <a:ext cx="4057186" cy="864181"/>
          </a:xfrm>
          <a:prstGeom prst="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dirty="0"/>
              <a:t>Camera</a:t>
            </a:r>
          </a:p>
        </p:txBody>
      </p:sp>
      <p:sp>
        <p:nvSpPr>
          <p:cNvPr id="11" name="Pijl links 10">
            <a:extLst>
              <a:ext uri="{FF2B5EF4-FFF2-40B4-BE49-F238E27FC236}">
                <a16:creationId xmlns:a16="http://schemas.microsoft.com/office/drawing/2014/main" id="{453796DD-469E-A609-1C1D-E782C79FBB17}"/>
              </a:ext>
            </a:extLst>
          </p:cNvPr>
          <p:cNvSpPr/>
          <p:nvPr/>
        </p:nvSpPr>
        <p:spPr>
          <a:xfrm>
            <a:off x="838200" y="4984623"/>
            <a:ext cx="3311912" cy="864182"/>
          </a:xfrm>
          <a:prstGeom prst="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dirty="0" err="1"/>
              <a:t>Raspberry</a:t>
            </a:r>
            <a:r>
              <a:rPr lang="nl-NL" sz="2400" dirty="0"/>
              <a:t> pi4</a:t>
            </a:r>
          </a:p>
        </p:txBody>
      </p:sp>
    </p:spTree>
    <p:extLst>
      <p:ext uri="{BB962C8B-B14F-4D97-AF65-F5344CB8AC3E}">
        <p14:creationId xmlns:p14="http://schemas.microsoft.com/office/powerpoint/2010/main" val="23521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5BA9-DEBC-00B7-736F-64F64875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Detectie en opslag van foto met hoornaar</a:t>
            </a:r>
          </a:p>
        </p:txBody>
      </p:sp>
      <p:pic>
        <p:nvPicPr>
          <p:cNvPr id="13" name="Tijdelijke aanduiding voor inhoud 4">
            <a:extLst>
              <a:ext uri="{FF2B5EF4-FFF2-40B4-BE49-F238E27FC236}">
                <a16:creationId xmlns:a16="http://schemas.microsoft.com/office/drawing/2014/main" id="{B818EE00-4AB4-859F-F26E-F63E0551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45" y="1825625"/>
            <a:ext cx="8822098" cy="4352235"/>
          </a:xfrm>
          <a:prstGeom prst="rect">
            <a:avLst/>
          </a:prstGeom>
        </p:spPr>
      </p:pic>
      <p:sp>
        <p:nvSpPr>
          <p:cNvPr id="17" name="Pijl links 16">
            <a:extLst>
              <a:ext uri="{FF2B5EF4-FFF2-40B4-BE49-F238E27FC236}">
                <a16:creationId xmlns:a16="http://schemas.microsoft.com/office/drawing/2014/main" id="{2777307E-30B5-BE4C-CCC7-D8544A0F152B}"/>
              </a:ext>
            </a:extLst>
          </p:cNvPr>
          <p:cNvSpPr/>
          <p:nvPr/>
        </p:nvSpPr>
        <p:spPr>
          <a:xfrm flipH="1">
            <a:off x="9762894" y="4870165"/>
            <a:ext cx="1752599" cy="864181"/>
          </a:xfrm>
          <a:prstGeom prst="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400" dirty="0"/>
              <a:t>“</a:t>
            </a:r>
            <a:r>
              <a:rPr lang="nl-NL" sz="2400" dirty="0" err="1"/>
              <a:t>Wiekpot</a:t>
            </a:r>
            <a:r>
              <a:rPr lang="nl-NL" sz="2400" dirty="0"/>
              <a:t>”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605DCB74-B5B5-B916-5858-D1D8F1CA8776}"/>
              </a:ext>
            </a:extLst>
          </p:cNvPr>
          <p:cNvSpPr/>
          <p:nvPr/>
        </p:nvSpPr>
        <p:spPr>
          <a:xfrm>
            <a:off x="10772078" y="3043727"/>
            <a:ext cx="1419922" cy="1472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Gebogen pijl 18">
            <a:extLst>
              <a:ext uri="{FF2B5EF4-FFF2-40B4-BE49-F238E27FC236}">
                <a16:creationId xmlns:a16="http://schemas.microsoft.com/office/drawing/2014/main" id="{39BFCA52-9B20-989A-AC13-2AECCA200AF4}"/>
              </a:ext>
            </a:extLst>
          </p:cNvPr>
          <p:cNvSpPr/>
          <p:nvPr/>
        </p:nvSpPr>
        <p:spPr>
          <a:xfrm flipH="1">
            <a:off x="6690732" y="2787805"/>
            <a:ext cx="2900802" cy="1363236"/>
          </a:xfrm>
          <a:prstGeom prst="bentArrow">
            <a:avLst>
              <a:gd name="adj1" fmla="val 25000"/>
              <a:gd name="adj2" fmla="val 20132"/>
              <a:gd name="adj3" fmla="val 25000"/>
              <a:gd name="adj4" fmla="val 43750"/>
            </a:avLst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Foto naar </a:t>
            </a:r>
            <a:r>
              <a:rPr lang="nl-NL" dirty="0" err="1">
                <a:solidFill>
                  <a:schemeClr val="tx1"/>
                </a:solidFill>
              </a:rPr>
              <a:t>raspberry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endParaRPr lang="nl-NL" dirty="0">
              <a:solidFill>
                <a:schemeClr val="tx1"/>
              </a:solidFill>
            </a:endParaRPr>
          </a:p>
          <a:p>
            <a:pPr algn="ctr"/>
            <a:endParaRPr lang="nl-NL" dirty="0">
              <a:solidFill>
                <a:schemeClr val="tx1"/>
              </a:solidFill>
            </a:endParaRP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2" name="Pijl links 21">
            <a:extLst>
              <a:ext uri="{FF2B5EF4-FFF2-40B4-BE49-F238E27FC236}">
                <a16:creationId xmlns:a16="http://schemas.microsoft.com/office/drawing/2014/main" id="{17397431-18C3-BE6B-ACE0-DC18E07DE3D2}"/>
              </a:ext>
            </a:extLst>
          </p:cNvPr>
          <p:cNvSpPr/>
          <p:nvPr/>
        </p:nvSpPr>
        <p:spPr>
          <a:xfrm>
            <a:off x="1416205" y="5133303"/>
            <a:ext cx="2190286" cy="864181"/>
          </a:xfrm>
          <a:prstGeom prst="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dirty="0"/>
              <a:t>Foto</a:t>
            </a:r>
          </a:p>
        </p:txBody>
      </p:sp>
    </p:spTree>
    <p:extLst>
      <p:ext uri="{BB962C8B-B14F-4D97-AF65-F5344CB8AC3E}">
        <p14:creationId xmlns:p14="http://schemas.microsoft.com/office/powerpoint/2010/main" val="229795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3A325-F51E-86FD-7787-31B57EA0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Achter de schermen 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10838D-B6F5-5B3A-F487-1DED28668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Verzamelen 		= 3000 foto’s van </a:t>
            </a:r>
            <a:r>
              <a:rPr lang="nl-NL" dirty="0" err="1"/>
              <a:t>waarnemingen.nl</a:t>
            </a:r>
            <a:r>
              <a:rPr lang="nl-NL" dirty="0"/>
              <a:t> halen</a:t>
            </a:r>
          </a:p>
          <a:p>
            <a:pPr marL="0" indent="0">
              <a:buNone/>
            </a:pPr>
            <a:r>
              <a:rPr lang="nl-NL" dirty="0"/>
              <a:t>Annoteren		= om iedere hoornaar en wesp een vakje zetten</a:t>
            </a:r>
          </a:p>
          <a:p>
            <a:pPr marL="0" indent="0">
              <a:buNone/>
            </a:pPr>
            <a:r>
              <a:rPr lang="nl-NL" dirty="0"/>
              <a:t>Model maken 	= computer berekend het ‘neuraal netwerk’</a:t>
            </a:r>
          </a:p>
          <a:p>
            <a:pPr marL="0" indent="0">
              <a:buNone/>
            </a:pPr>
            <a:r>
              <a:rPr lang="nl-NL" dirty="0"/>
              <a:t>Code	 		= programma maken</a:t>
            </a:r>
          </a:p>
          <a:p>
            <a:pPr marL="0" indent="0">
              <a:buNone/>
            </a:pPr>
            <a:r>
              <a:rPr lang="nl-NL" dirty="0"/>
              <a:t>			   iedere 15 sec check op Aziatische hoornaar</a:t>
            </a:r>
          </a:p>
          <a:p>
            <a:pPr marL="0" indent="0">
              <a:buNone/>
            </a:pPr>
            <a:r>
              <a:rPr lang="nl-NL" dirty="0"/>
              <a:t>			   en slaat foto met tijdstip op</a:t>
            </a:r>
          </a:p>
          <a:p>
            <a:pPr marL="0" indent="0">
              <a:buNone/>
            </a:pPr>
            <a:r>
              <a:rPr lang="nl-NL" dirty="0"/>
              <a:t>Optimaliseren	= drempelwaarden verbeteren, opties toevoegen</a:t>
            </a:r>
          </a:p>
        </p:txBody>
      </p:sp>
    </p:spTree>
    <p:extLst>
      <p:ext uri="{BB962C8B-B14F-4D97-AF65-F5344CB8AC3E}">
        <p14:creationId xmlns:p14="http://schemas.microsoft.com/office/powerpoint/2010/main" val="38865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58664-95DB-3DC7-71F2-659AFA9C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Verzamelen: </a:t>
            </a:r>
            <a:br>
              <a:rPr lang="nl-NL" dirty="0">
                <a:solidFill>
                  <a:schemeClr val="accent2"/>
                </a:solidFill>
              </a:rPr>
            </a:br>
            <a:r>
              <a:rPr lang="nl-NL" dirty="0">
                <a:solidFill>
                  <a:schemeClr val="accent2"/>
                </a:solidFill>
              </a:rPr>
              <a:t>3000+ foto’s van </a:t>
            </a:r>
            <a:r>
              <a:rPr lang="nl-NL" dirty="0" err="1">
                <a:solidFill>
                  <a:schemeClr val="accent2"/>
                </a:solidFill>
              </a:rPr>
              <a:t>waarnemingen.nl</a:t>
            </a:r>
            <a:endParaRPr lang="nl-NL" dirty="0">
              <a:solidFill>
                <a:schemeClr val="accent2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8E99053-E1F9-4DA8-F4E0-939330558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Pijl links 5">
            <a:extLst>
              <a:ext uri="{FF2B5EF4-FFF2-40B4-BE49-F238E27FC236}">
                <a16:creationId xmlns:a16="http://schemas.microsoft.com/office/drawing/2014/main" id="{B7C1D694-5C94-BBEA-4149-037433675C03}"/>
              </a:ext>
            </a:extLst>
          </p:cNvPr>
          <p:cNvSpPr/>
          <p:nvPr/>
        </p:nvSpPr>
        <p:spPr>
          <a:xfrm flipH="1">
            <a:off x="6240966" y="3074966"/>
            <a:ext cx="5501268" cy="864181"/>
          </a:xfrm>
          <a:prstGeom prst="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400" dirty="0"/>
              <a:t>Goedgekeurd</a:t>
            </a:r>
          </a:p>
        </p:txBody>
      </p:sp>
      <p:sp>
        <p:nvSpPr>
          <p:cNvPr id="7" name="Pijl links 6">
            <a:extLst>
              <a:ext uri="{FF2B5EF4-FFF2-40B4-BE49-F238E27FC236}">
                <a16:creationId xmlns:a16="http://schemas.microsoft.com/office/drawing/2014/main" id="{6B1DECF5-2856-C9D6-9FEA-1DD02F5CD5FC}"/>
              </a:ext>
            </a:extLst>
          </p:cNvPr>
          <p:cNvSpPr/>
          <p:nvPr/>
        </p:nvSpPr>
        <p:spPr>
          <a:xfrm>
            <a:off x="449767" y="3204060"/>
            <a:ext cx="2587888" cy="864181"/>
          </a:xfrm>
          <a:prstGeom prst="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dirty="0"/>
              <a:t>Deelbaar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8A1688A-BEEF-C428-5485-6B3B8838AF29}"/>
              </a:ext>
            </a:extLst>
          </p:cNvPr>
          <p:cNvSpPr txBox="1"/>
          <p:nvPr/>
        </p:nvSpPr>
        <p:spPr>
          <a:xfrm>
            <a:off x="9294783" y="474701"/>
            <a:ext cx="2694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l-NL" sz="2400" i="0" dirty="0">
                <a:solidFill>
                  <a:srgbClr val="BBC0C5"/>
                </a:solidFill>
                <a:effectLst/>
                <a:latin typeface="??"/>
              </a:rPr>
              <a:t>Vespa </a:t>
            </a:r>
            <a:r>
              <a:rPr lang="nl-NL" sz="2400" i="0" dirty="0" err="1">
                <a:solidFill>
                  <a:srgbClr val="BBC0C5"/>
                </a:solidFill>
                <a:effectLst/>
                <a:latin typeface="??"/>
              </a:rPr>
              <a:t>velutina</a:t>
            </a:r>
            <a:endParaRPr lang="nl-NL" sz="2400" i="0" dirty="0">
              <a:solidFill>
                <a:srgbClr val="BBC0C5"/>
              </a:solidFill>
              <a:effectLst/>
              <a:latin typeface="??"/>
            </a:endParaRPr>
          </a:p>
          <a:p>
            <a:pPr algn="l"/>
            <a:r>
              <a:rPr lang="nl-NL" sz="2400" dirty="0">
                <a:solidFill>
                  <a:srgbClr val="BBC0C5"/>
                </a:solidFill>
                <a:latin typeface="??"/>
              </a:rPr>
              <a:t>Vespa </a:t>
            </a:r>
            <a:r>
              <a:rPr lang="nl-NL" sz="2400" dirty="0" err="1">
                <a:solidFill>
                  <a:srgbClr val="BBC0C5"/>
                </a:solidFill>
                <a:latin typeface="??"/>
              </a:rPr>
              <a:t>crabro</a:t>
            </a:r>
            <a:endParaRPr lang="nl-NL" sz="2400" dirty="0">
              <a:solidFill>
                <a:srgbClr val="BBC0C5"/>
              </a:solidFill>
              <a:latin typeface="??"/>
            </a:endParaRPr>
          </a:p>
          <a:p>
            <a:pPr algn="l"/>
            <a:r>
              <a:rPr lang="nl-NL" sz="2400" dirty="0" err="1">
                <a:solidFill>
                  <a:srgbClr val="BBC0C5"/>
                </a:solidFill>
                <a:latin typeface="??"/>
              </a:rPr>
              <a:t>Vespula</a:t>
            </a:r>
            <a:r>
              <a:rPr lang="nl-NL" sz="2400" dirty="0">
                <a:solidFill>
                  <a:srgbClr val="BBC0C5"/>
                </a:solidFill>
                <a:latin typeface="??"/>
              </a:rPr>
              <a:t> vulgaris</a:t>
            </a:r>
          </a:p>
        </p:txBody>
      </p:sp>
      <p:sp>
        <p:nvSpPr>
          <p:cNvPr id="12" name="Pijl links 11">
            <a:extLst>
              <a:ext uri="{FF2B5EF4-FFF2-40B4-BE49-F238E27FC236}">
                <a16:creationId xmlns:a16="http://schemas.microsoft.com/office/drawing/2014/main" id="{A528E00B-3EFB-2BFA-D854-07FFA3E128C5}"/>
              </a:ext>
            </a:extLst>
          </p:cNvPr>
          <p:cNvSpPr/>
          <p:nvPr/>
        </p:nvSpPr>
        <p:spPr>
          <a:xfrm flipH="1">
            <a:off x="9656955" y="4891334"/>
            <a:ext cx="2085278" cy="864181"/>
          </a:xfrm>
          <a:prstGeom prst="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400" dirty="0"/>
              <a:t>Selectie</a:t>
            </a:r>
          </a:p>
        </p:txBody>
      </p:sp>
    </p:spTree>
    <p:extLst>
      <p:ext uri="{BB962C8B-B14F-4D97-AF65-F5344CB8AC3E}">
        <p14:creationId xmlns:p14="http://schemas.microsoft.com/office/powerpoint/2010/main" val="339915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98FD2F7-BF57-0CD7-4F4F-FD935BC28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829" y="1"/>
            <a:ext cx="10373293" cy="6925182"/>
          </a:xfrm>
        </p:spPr>
      </p:pic>
    </p:spTree>
    <p:extLst>
      <p:ext uri="{BB962C8B-B14F-4D97-AF65-F5344CB8AC3E}">
        <p14:creationId xmlns:p14="http://schemas.microsoft.com/office/powerpoint/2010/main" val="3249821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6A507-E319-3A97-F6EE-F47199A4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Annoteren:</a:t>
            </a:r>
            <a:br>
              <a:rPr lang="nl-NL" dirty="0">
                <a:solidFill>
                  <a:schemeClr val="accent2"/>
                </a:solidFill>
              </a:rPr>
            </a:br>
            <a:r>
              <a:rPr lang="nl-NL" dirty="0">
                <a:solidFill>
                  <a:schemeClr val="accent2"/>
                </a:solidFill>
              </a:rPr>
              <a:t>Computer </a:t>
            </a:r>
            <a:r>
              <a:rPr lang="nl-NL" dirty="0" err="1">
                <a:solidFill>
                  <a:schemeClr val="accent2"/>
                </a:solidFill>
              </a:rPr>
              <a:t>Vision</a:t>
            </a:r>
            <a:r>
              <a:rPr lang="nl-NL" dirty="0">
                <a:solidFill>
                  <a:schemeClr val="accent2"/>
                </a:solidFill>
              </a:rPr>
              <a:t> </a:t>
            </a:r>
            <a:r>
              <a:rPr lang="nl-NL" dirty="0" err="1">
                <a:solidFill>
                  <a:schemeClr val="accent2"/>
                </a:solidFill>
              </a:rPr>
              <a:t>Annotation</a:t>
            </a:r>
            <a:r>
              <a:rPr lang="nl-NL" dirty="0">
                <a:solidFill>
                  <a:schemeClr val="accent2"/>
                </a:solidFill>
              </a:rPr>
              <a:t> Tool</a:t>
            </a:r>
          </a:p>
        </p:txBody>
      </p:sp>
      <p:pic>
        <p:nvPicPr>
          <p:cNvPr id="10" name="Tijdelijke aanduiding voor inhoud 4">
            <a:extLst>
              <a:ext uri="{FF2B5EF4-FFF2-40B4-BE49-F238E27FC236}">
                <a16:creationId xmlns:a16="http://schemas.microsoft.com/office/drawing/2014/main" id="{1C90C40B-537B-2A9F-5EB5-445D00719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273" y="1825625"/>
            <a:ext cx="6511454" cy="4351338"/>
          </a:xfrm>
        </p:spPr>
      </p:pic>
      <p:sp>
        <p:nvSpPr>
          <p:cNvPr id="11" name="Pijl links 10">
            <a:extLst>
              <a:ext uri="{FF2B5EF4-FFF2-40B4-BE49-F238E27FC236}">
                <a16:creationId xmlns:a16="http://schemas.microsoft.com/office/drawing/2014/main" id="{93D95A53-7F85-7DB0-F832-FC19B18846A1}"/>
              </a:ext>
            </a:extLst>
          </p:cNvPr>
          <p:cNvSpPr/>
          <p:nvPr/>
        </p:nvSpPr>
        <p:spPr>
          <a:xfrm>
            <a:off x="512956" y="2996909"/>
            <a:ext cx="3389971" cy="864181"/>
          </a:xfrm>
          <a:prstGeom prst="rightArrow">
            <a:avLst/>
          </a:prstGeom>
          <a:solidFill>
            <a:srgbClr val="FC8EDF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dirty="0"/>
              <a:t>Vespa </a:t>
            </a:r>
            <a:r>
              <a:rPr lang="nl-NL" sz="2400" dirty="0" err="1"/>
              <a:t>crabro</a:t>
            </a:r>
            <a:endParaRPr lang="nl-NL" sz="2400" dirty="0"/>
          </a:p>
        </p:txBody>
      </p:sp>
      <p:sp>
        <p:nvSpPr>
          <p:cNvPr id="12" name="Pijl links 11">
            <a:extLst>
              <a:ext uri="{FF2B5EF4-FFF2-40B4-BE49-F238E27FC236}">
                <a16:creationId xmlns:a16="http://schemas.microsoft.com/office/drawing/2014/main" id="{49B3AA13-ABA4-9E95-FBFD-D0006707AC44}"/>
              </a:ext>
            </a:extLst>
          </p:cNvPr>
          <p:cNvSpPr/>
          <p:nvPr/>
        </p:nvSpPr>
        <p:spPr>
          <a:xfrm>
            <a:off x="512957" y="3563936"/>
            <a:ext cx="3847170" cy="864181"/>
          </a:xfrm>
          <a:prstGeom prst="rightArrow">
            <a:avLst/>
          </a:prstGeom>
          <a:solidFill>
            <a:srgbClr val="FCB98B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dirty="0" err="1"/>
              <a:t>Vespula</a:t>
            </a:r>
            <a:r>
              <a:rPr lang="nl-NL" sz="2400" dirty="0"/>
              <a:t> vulgaris</a:t>
            </a:r>
          </a:p>
        </p:txBody>
      </p:sp>
    </p:spTree>
    <p:extLst>
      <p:ext uri="{BB962C8B-B14F-4D97-AF65-F5344CB8AC3E}">
        <p14:creationId xmlns:p14="http://schemas.microsoft.com/office/powerpoint/2010/main" val="1681145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7F30A-20D0-A094-8307-1D9F2D2F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Model maken:</a:t>
            </a:r>
            <a:br>
              <a:rPr lang="nl-NL" dirty="0">
                <a:solidFill>
                  <a:schemeClr val="accent2"/>
                </a:solidFill>
              </a:rPr>
            </a:br>
            <a:r>
              <a:rPr lang="nl-NL" dirty="0">
                <a:solidFill>
                  <a:schemeClr val="accent2"/>
                </a:solidFill>
              </a:rPr>
              <a:t>laten berekenen door google (NVIDIA GPU)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F4E6586C-501F-2AAC-3572-6850A6B95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678" y="1614134"/>
            <a:ext cx="7396976" cy="5243866"/>
          </a:xfrm>
        </p:spPr>
      </p:pic>
      <p:sp>
        <p:nvSpPr>
          <p:cNvPr id="10" name="Pijl links 9">
            <a:extLst>
              <a:ext uri="{FF2B5EF4-FFF2-40B4-BE49-F238E27FC236}">
                <a16:creationId xmlns:a16="http://schemas.microsoft.com/office/drawing/2014/main" id="{39DA0E16-6F3D-B88A-3E76-68ACF235D62A}"/>
              </a:ext>
            </a:extLst>
          </p:cNvPr>
          <p:cNvSpPr/>
          <p:nvPr/>
        </p:nvSpPr>
        <p:spPr>
          <a:xfrm flipH="1">
            <a:off x="8698880" y="1690688"/>
            <a:ext cx="2510884" cy="864181"/>
          </a:xfrm>
          <a:prstGeom prst="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400" dirty="0"/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17370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71516E-2180-202A-B2E4-5FF06215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Code:</a:t>
            </a:r>
            <a:br>
              <a:rPr lang="nl-NL" dirty="0">
                <a:solidFill>
                  <a:schemeClr val="accent2"/>
                </a:solidFill>
              </a:rPr>
            </a:br>
            <a:r>
              <a:rPr lang="nl-NL" dirty="0" err="1">
                <a:solidFill>
                  <a:schemeClr val="accent2"/>
                </a:solidFill>
              </a:rPr>
              <a:t>Raspberry</a:t>
            </a:r>
            <a:r>
              <a:rPr lang="nl-NL" dirty="0">
                <a:solidFill>
                  <a:schemeClr val="accent2"/>
                </a:solidFill>
              </a:rPr>
              <a:t> programmeren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BC97D40-E77C-AF65-AF71-D2E3DDC4D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166" y="1607559"/>
            <a:ext cx="6924907" cy="5250441"/>
          </a:xfrm>
        </p:spPr>
      </p:pic>
    </p:spTree>
    <p:extLst>
      <p:ext uri="{BB962C8B-B14F-4D97-AF65-F5344CB8AC3E}">
        <p14:creationId xmlns:p14="http://schemas.microsoft.com/office/powerpoint/2010/main" val="176302723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1981</TotalTime>
  <Words>192</Words>
  <Application>Microsoft Macintosh PowerPoint</Application>
  <PresentationFormat>Breedbeeld</PresentationFormat>
  <Paragraphs>37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??</vt:lpstr>
      <vt:lpstr>Arial</vt:lpstr>
      <vt:lpstr>Calibri</vt:lpstr>
      <vt:lpstr>Calibri Light</vt:lpstr>
      <vt:lpstr>Kantoorthema</vt:lpstr>
      <vt:lpstr>Automatische detectie van Aziatische hoornaar</vt:lpstr>
      <vt:lpstr>Detector-opstelling</vt:lpstr>
      <vt:lpstr>Detectie en opslag van foto met hoornaar</vt:lpstr>
      <vt:lpstr>Achter de schermen </vt:lpstr>
      <vt:lpstr>Verzamelen:  3000+ foto’s van waarnemingen.nl</vt:lpstr>
      <vt:lpstr>PowerPoint-presentatie</vt:lpstr>
      <vt:lpstr>Annoteren: Computer Vision Annotation Tool</vt:lpstr>
      <vt:lpstr>Model maken: laten berekenen door google (NVIDIA GPU)</vt:lpstr>
      <vt:lpstr>Code: Raspberry programmeren</vt:lpstr>
      <vt:lpstr>Optimaliseren: drempelwaarden – insecten – toepassingen </vt:lpstr>
      <vt:lpstr>Meer info op: https://github.com/vespCV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  Beeldherkenning</dc:title>
  <dc:creator>Marcory van Dijk</dc:creator>
  <cp:lastModifiedBy>Marcory van Dijk</cp:lastModifiedBy>
  <cp:revision>51</cp:revision>
  <dcterms:created xsi:type="dcterms:W3CDTF">2024-01-21T11:33:00Z</dcterms:created>
  <dcterms:modified xsi:type="dcterms:W3CDTF">2024-09-24T19:57:26Z</dcterms:modified>
</cp:coreProperties>
</file>